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a:p>
            <a:pPr indent="0" lvl="0" marL="0" rtl="0" algn="l">
              <a:spcBef>
                <a:spcPts val="0"/>
              </a:spcBef>
              <a:spcAft>
                <a:spcPts val="0"/>
              </a:spcAft>
              <a:buNone/>
            </a:pPr>
            <a:r>
              <a:rPr lang="en"/>
              <a:t>Ask </a:t>
            </a:r>
            <a:r>
              <a:rPr lang="en"/>
              <a:t>audiance experience</a:t>
            </a:r>
            <a:endParaRPr/>
          </a:p>
          <a:p>
            <a:pPr indent="0" lvl="0" marL="0" rtl="0" algn="l">
              <a:spcBef>
                <a:spcPts val="0"/>
              </a:spcBef>
              <a:spcAft>
                <a:spcPts val="0"/>
              </a:spcAft>
              <a:buNone/>
            </a:pPr>
            <a:r>
              <a:rPr lang="en"/>
              <a:t>Thank AIAA</a:t>
            </a:r>
            <a:endParaRPr/>
          </a:p>
          <a:p>
            <a:pPr indent="0" lvl="0" marL="0" rtl="0" algn="l">
              <a:spcBef>
                <a:spcPts val="0"/>
              </a:spcBef>
              <a:spcAft>
                <a:spcPts val="0"/>
              </a:spcAft>
              <a:buNone/>
            </a:pPr>
            <a:r>
              <a:rPr lang="en"/>
              <a:t>Not going to talk much about mitigation. I didnt think there would be enough time in the 20 min speech window</a:t>
            </a:r>
            <a:endParaRPr/>
          </a:p>
          <a:p>
            <a:pPr indent="0" lvl="0" marL="0" rtl="0" algn="l">
              <a:spcBef>
                <a:spcPts val="0"/>
              </a:spcBef>
              <a:spcAft>
                <a:spcPts val="0"/>
              </a:spcAft>
              <a:buNone/>
            </a:pPr>
            <a:r>
              <a:rPr lang="en"/>
              <a:t>Other guy talked about some of these, but may have overhyped me a bit</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18dcef97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18dcef97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3fe6168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fe6168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Correlation </a:t>
            </a:r>
            <a:r>
              <a:rPr lang="en"/>
              <a:t>does NOT</a:t>
            </a:r>
            <a:r>
              <a:rPr lang="en"/>
              <a:t> imply </a:t>
            </a:r>
            <a:r>
              <a:rPr lang="en"/>
              <a:t>causation</a:t>
            </a:r>
            <a:endParaRPr/>
          </a:p>
          <a:p>
            <a:pPr indent="-298450" lvl="0" marL="457200" rtl="0" algn="l">
              <a:spcBef>
                <a:spcPts val="0"/>
              </a:spcBef>
              <a:spcAft>
                <a:spcPts val="0"/>
              </a:spcAft>
              <a:buSzPts val="1100"/>
              <a:buChar char="●"/>
            </a:pPr>
            <a:r>
              <a:rPr lang="en"/>
              <a:t>ML models make predictions off correlations. Not causations</a:t>
            </a:r>
            <a:endParaRPr/>
          </a:p>
          <a:p>
            <a:pPr indent="-298450" lvl="0" marL="457200" rtl="0" algn="l">
              <a:spcBef>
                <a:spcPts val="0"/>
              </a:spcBef>
              <a:spcAft>
                <a:spcPts val="0"/>
              </a:spcAft>
              <a:buSzPts val="1100"/>
              <a:buChar char="●"/>
            </a:pPr>
            <a:r>
              <a:rPr lang="en"/>
              <a:t>AI struggles deeply with learning causations. Learning causations is a VERY difficult task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97d74dcf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97d74dcf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Causal Reasoning is what AI (and of course by extension ML) </a:t>
            </a:r>
            <a:r>
              <a:rPr lang="en"/>
              <a:t>currently</a:t>
            </a:r>
            <a:r>
              <a:rPr lang="en"/>
              <a:t> is not so good at</a:t>
            </a:r>
            <a:endParaRPr/>
          </a:p>
          <a:p>
            <a:pPr indent="-298450" lvl="0" marL="457200" rtl="0" algn="l">
              <a:spcBef>
                <a:spcPts val="0"/>
              </a:spcBef>
              <a:spcAft>
                <a:spcPts val="0"/>
              </a:spcAft>
              <a:buSzPts val="1100"/>
              <a:buChar char="●"/>
            </a:pPr>
            <a:r>
              <a:rPr lang="en"/>
              <a:t>ML models and can learn the </a:t>
            </a:r>
            <a:r>
              <a:rPr lang="en"/>
              <a:t>correlations</a:t>
            </a:r>
            <a:r>
              <a:rPr lang="en"/>
              <a:t> to make their </a:t>
            </a:r>
            <a:r>
              <a:rPr lang="en"/>
              <a:t>predictions</a:t>
            </a:r>
            <a:r>
              <a:rPr lang="en"/>
              <a:t>, but they can’t learn the underlying cause</a:t>
            </a:r>
            <a:endParaRPr/>
          </a:p>
          <a:p>
            <a:pPr indent="-298450" lvl="0" marL="457200" rtl="0" algn="l">
              <a:spcBef>
                <a:spcPts val="0"/>
              </a:spcBef>
              <a:spcAft>
                <a:spcPts val="0"/>
              </a:spcAft>
              <a:buSzPts val="1100"/>
              <a:buChar char="●"/>
            </a:pPr>
            <a:r>
              <a:rPr lang="en"/>
              <a:t>Example, the number of bars in a town has a positive correlation with the number of </a:t>
            </a:r>
            <a:r>
              <a:rPr lang="en"/>
              <a:t>churches</a:t>
            </a:r>
            <a:r>
              <a:rPr lang="en"/>
              <a:t>.</a:t>
            </a:r>
            <a:endParaRPr/>
          </a:p>
          <a:p>
            <a:pPr indent="-298450" lvl="0" marL="457200" rtl="0" algn="l">
              <a:spcBef>
                <a:spcPts val="0"/>
              </a:spcBef>
              <a:spcAft>
                <a:spcPts val="0"/>
              </a:spcAft>
              <a:buSzPts val="1100"/>
              <a:buChar char="●"/>
            </a:pPr>
            <a:r>
              <a:rPr lang="en"/>
              <a:t>So does this mean churches causes bars? *Probably* not.</a:t>
            </a:r>
            <a:endParaRPr/>
          </a:p>
          <a:p>
            <a:pPr indent="-298450" lvl="0" marL="457200" rtl="0" algn="l">
              <a:spcBef>
                <a:spcPts val="0"/>
              </a:spcBef>
              <a:spcAft>
                <a:spcPts val="0"/>
              </a:spcAft>
              <a:buSzPts val="1100"/>
              <a:buChar char="●"/>
            </a:pPr>
            <a:r>
              <a:rPr lang="en"/>
              <a:t>There is another feature that is causing both. </a:t>
            </a:r>
            <a:endParaRPr/>
          </a:p>
          <a:p>
            <a:pPr indent="-298450" lvl="0" marL="457200" rtl="0" algn="l">
              <a:spcBef>
                <a:spcPts val="0"/>
              </a:spcBef>
              <a:spcAft>
                <a:spcPts val="0"/>
              </a:spcAft>
              <a:buSzPts val="1100"/>
              <a:buChar char="●"/>
            </a:pPr>
            <a:r>
              <a:rPr lang="en"/>
              <a:t>But even if you presented an ML model with all three features, it would only be able to determine that they all three </a:t>
            </a:r>
            <a:r>
              <a:rPr lang="en"/>
              <a:t>correlate</a:t>
            </a:r>
            <a:endParaRPr/>
          </a:p>
          <a:p>
            <a:pPr indent="-298450" lvl="0" marL="457200" rtl="0" algn="l">
              <a:spcBef>
                <a:spcPts val="0"/>
              </a:spcBef>
              <a:spcAft>
                <a:spcPts val="0"/>
              </a:spcAft>
              <a:buSzPts val="1100"/>
              <a:buChar char="●"/>
            </a:pPr>
            <a:r>
              <a:rPr lang="en"/>
              <a:t>Determining causation requires intervention and counterfactuals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3fe6168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fe6168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Bias can creep in</a:t>
            </a:r>
            <a:endParaRPr/>
          </a:p>
          <a:p>
            <a:pPr indent="-298450" lvl="0" marL="457200" rtl="0" algn="l">
              <a:spcBef>
                <a:spcPts val="0"/>
              </a:spcBef>
              <a:spcAft>
                <a:spcPts val="0"/>
              </a:spcAft>
              <a:buSzPts val="1100"/>
              <a:buChar char="●"/>
            </a:pPr>
            <a:r>
              <a:rPr lang="en"/>
              <a:t>Mostly from data</a:t>
            </a:r>
            <a:endParaRPr/>
          </a:p>
          <a:p>
            <a:pPr indent="-298450" lvl="0" marL="457200" rtl="0" algn="l">
              <a:spcBef>
                <a:spcPts val="0"/>
              </a:spcBef>
              <a:spcAft>
                <a:spcPts val="0"/>
              </a:spcAft>
              <a:buSzPts val="1100"/>
              <a:buChar char="●"/>
            </a:pPr>
            <a:r>
              <a:rPr lang="en"/>
              <a:t>At Google </a:t>
            </a:r>
            <a:r>
              <a:rPr lang="en"/>
              <a:t>trained</a:t>
            </a:r>
            <a:r>
              <a:rPr lang="en"/>
              <a:t> their data on mostly white faces, thus it didn’t work well on other ethnicities</a:t>
            </a:r>
            <a:endParaRPr/>
          </a:p>
          <a:p>
            <a:pPr indent="-298450" lvl="0" marL="457200" rtl="0" algn="l">
              <a:spcBef>
                <a:spcPts val="0"/>
              </a:spcBef>
              <a:spcAft>
                <a:spcPts val="0"/>
              </a:spcAft>
              <a:buSzPts val="1100"/>
              <a:buChar char="●"/>
            </a:pPr>
            <a:r>
              <a:rPr lang="en"/>
              <a:t>At amazon, most applicaants and employees were male, thus the algorithms weighted female applicants negativly. It would </a:t>
            </a:r>
            <a:r>
              <a:rPr lang="en"/>
              <a:t>negatively</a:t>
            </a:r>
            <a:r>
              <a:rPr lang="en"/>
              <a:t> weight resume wording that indicated female gender (women’s chess team, women’s schoold, etc.)</a:t>
            </a:r>
            <a:endParaRPr/>
          </a:p>
          <a:p>
            <a:pPr indent="-298450" lvl="0" marL="457200" rtl="0" algn="l">
              <a:spcBef>
                <a:spcPts val="0"/>
              </a:spcBef>
              <a:spcAft>
                <a:spcPts val="0"/>
              </a:spcAft>
              <a:buSzPts val="1100"/>
              <a:buChar char="●"/>
            </a:pPr>
            <a:r>
              <a:rPr lang="en"/>
              <a:t>Data is bias because we are bias</a:t>
            </a:r>
            <a:endParaRPr/>
          </a:p>
          <a:p>
            <a:pPr indent="-298450" lvl="0" marL="457200" rtl="0" algn="l">
              <a:spcBef>
                <a:spcPts val="0"/>
              </a:spcBef>
              <a:spcAft>
                <a:spcPts val="0"/>
              </a:spcAft>
              <a:buSzPts val="1100"/>
              <a:buChar char="●"/>
            </a:pPr>
            <a:r>
              <a:rPr lang="en"/>
              <a:t>Garbage in </a:t>
            </a:r>
            <a:r>
              <a:rPr lang="en"/>
              <a:t>garbage</a:t>
            </a:r>
            <a:r>
              <a:rPr lang="en"/>
              <a:t> out</a:t>
            </a:r>
            <a:endParaRPr/>
          </a:p>
          <a:p>
            <a:pPr indent="-298450" lvl="0" marL="457200" rtl="0" algn="l">
              <a:spcBef>
                <a:spcPts val="0"/>
              </a:spcBef>
              <a:spcAft>
                <a:spcPts val="0"/>
              </a:spcAft>
              <a:buSzPts val="1100"/>
              <a:buChar char="●"/>
            </a:pPr>
            <a:r>
              <a:rPr lang="en"/>
              <a:t>One of the best ways to </a:t>
            </a:r>
            <a:r>
              <a:rPr lang="en"/>
              <a:t>counteract</a:t>
            </a:r>
            <a:r>
              <a:rPr lang="en"/>
              <a:t> bias in models is looking inside the model and determining why the model made certain decisions…. But….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05dabfd6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05dabfd6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ML methods are practically black boxes to us.</a:t>
            </a:r>
            <a:endParaRPr/>
          </a:p>
          <a:p>
            <a:pPr indent="-298450" lvl="0" marL="457200" rtl="0" algn="l">
              <a:spcBef>
                <a:spcPts val="0"/>
              </a:spcBef>
              <a:spcAft>
                <a:spcPts val="0"/>
              </a:spcAft>
              <a:buSzPts val="1100"/>
              <a:buChar char="●"/>
            </a:pPr>
            <a:r>
              <a:rPr lang="en"/>
              <a:t>We through things into and it spits out its answer</a:t>
            </a:r>
            <a:endParaRPr/>
          </a:p>
          <a:p>
            <a:pPr indent="-298450" lvl="0" marL="457200" rtl="0" algn="l">
              <a:spcBef>
                <a:spcPts val="0"/>
              </a:spcBef>
              <a:spcAft>
                <a:spcPts val="0"/>
              </a:spcAft>
              <a:buSzPts val="1100"/>
              <a:buChar char="●"/>
            </a:pPr>
            <a:r>
              <a:rPr lang="en"/>
              <a:t>This may be okay for some applications, but it most certainly isn’t for others</a:t>
            </a:r>
            <a:endParaRPr/>
          </a:p>
          <a:p>
            <a:pPr indent="-298450" lvl="0" marL="457200" rtl="0" algn="l">
              <a:spcBef>
                <a:spcPts val="0"/>
              </a:spcBef>
              <a:spcAft>
                <a:spcPts val="0"/>
              </a:spcAft>
              <a:buSzPts val="1100"/>
              <a:buChar char="●"/>
            </a:pPr>
            <a:r>
              <a:rPr lang="en"/>
              <a:t>An example of this is banking. Banks can’t use black box ML methods for loan approval </a:t>
            </a:r>
            <a:r>
              <a:rPr lang="en"/>
              <a:t>because</a:t>
            </a:r>
            <a:r>
              <a:rPr lang="en"/>
              <a:t> they are bound by law to say why they didn’t approve a loan. </a:t>
            </a:r>
            <a:endParaRPr/>
          </a:p>
          <a:p>
            <a:pPr indent="-298450" lvl="0" marL="457200" rtl="0" algn="l">
              <a:spcBef>
                <a:spcPts val="0"/>
              </a:spcBef>
              <a:spcAft>
                <a:spcPts val="0"/>
              </a:spcAft>
              <a:buSzPts val="1100"/>
              <a:buChar char="●"/>
            </a:pPr>
            <a:r>
              <a:rPr lang="en"/>
              <a:t>Simply pointing to a model is not good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note about how a lot of training is but in making the black box 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97d74dcf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97d74dcf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That’s not to say there isn’t some things we can do to get some insight into why models made decisions, but it doesn’t completely alleviate the </a:t>
            </a:r>
            <a:r>
              <a:rPr lang="en"/>
              <a:t>opacity issues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5dabfd6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05dabfd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Believe</a:t>
            </a:r>
            <a:r>
              <a:rPr lang="en"/>
              <a:t> it not, ML models are not invulnerable or impervious to attacks.</a:t>
            </a:r>
            <a:endParaRPr/>
          </a:p>
          <a:p>
            <a:pPr indent="-298450" lvl="0" marL="457200" rtl="0" algn="l">
              <a:spcBef>
                <a:spcPts val="0"/>
              </a:spcBef>
              <a:spcAft>
                <a:spcPts val="0"/>
              </a:spcAft>
              <a:buSzPts val="1100"/>
              <a:buChar char="●"/>
            </a:pPr>
            <a:r>
              <a:rPr lang="en"/>
              <a:t>ML has been rapidly </a:t>
            </a:r>
            <a:r>
              <a:rPr lang="en"/>
              <a:t>developed</a:t>
            </a:r>
            <a:r>
              <a:rPr lang="en"/>
              <a:t> in research environments without security as a primary concern.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3f3694b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f3694b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one of the famous demonstrations of adversarial examples</a:t>
            </a:r>
            <a:endParaRPr/>
          </a:p>
          <a:p>
            <a:pPr indent="-298450" lvl="0" marL="457200" rtl="0" algn="l">
              <a:spcBef>
                <a:spcPts val="0"/>
              </a:spcBef>
              <a:spcAft>
                <a:spcPts val="0"/>
              </a:spcAft>
              <a:buSzPts val="1100"/>
              <a:buChar char="●"/>
            </a:pPr>
            <a:r>
              <a:rPr lang="en"/>
              <a:t>Through some fancy work through accessing the models weights (or just the models inputs &amp; outputs), strategic noise can be created to fool the network</a:t>
            </a:r>
            <a:endParaRPr/>
          </a:p>
          <a:p>
            <a:pPr indent="-298450" lvl="0" marL="457200" rtl="0" algn="l">
              <a:spcBef>
                <a:spcPts val="0"/>
              </a:spcBef>
              <a:spcAft>
                <a:spcPts val="0"/>
              </a:spcAft>
              <a:buSzPts val="1100"/>
              <a:buChar char="●"/>
            </a:pPr>
            <a:r>
              <a:rPr lang="en"/>
              <a:t>See how the image doesn’t appear to have changed to our eyes, but he model is saying it’s something vastly different.</a:t>
            </a:r>
            <a:endParaRPr/>
          </a:p>
          <a:p>
            <a:pPr indent="-298450" lvl="0" marL="457200" rtl="0" algn="l">
              <a:spcBef>
                <a:spcPts val="0"/>
              </a:spcBef>
              <a:spcAft>
                <a:spcPts val="0"/>
              </a:spcAft>
              <a:buSzPts val="1100"/>
              <a:buChar char="●"/>
            </a:pPr>
            <a:r>
              <a:rPr lang="en"/>
              <a:t>This isn’t just a synthetic problem</a:t>
            </a:r>
            <a:endParaRPr/>
          </a:p>
          <a:p>
            <a:pPr indent="-298450" lvl="0" marL="457200" rtl="0" algn="l">
              <a:spcBef>
                <a:spcPts val="0"/>
              </a:spcBef>
              <a:spcAft>
                <a:spcPts val="0"/>
              </a:spcAft>
              <a:buSzPts val="1100"/>
              <a:buChar char="●"/>
            </a:pPr>
            <a:r>
              <a:rPr lang="en"/>
              <a:t>*add talk about how it is commont of models trainined on the same trianing data</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97d74dcf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97d74dcf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 can be done in the real word too</a:t>
            </a:r>
            <a:endParaRPr/>
          </a:p>
          <a:p>
            <a:pPr indent="-298450" lvl="0" marL="457200" rtl="0" algn="l">
              <a:spcBef>
                <a:spcPts val="0"/>
              </a:spcBef>
              <a:spcAft>
                <a:spcPts val="0"/>
              </a:spcAft>
              <a:buSzPts val="1100"/>
              <a:buChar char="●"/>
            </a:pPr>
            <a:r>
              <a:rPr lang="en"/>
              <a:t>As a person close to military software, this is a legit concern. Adversaries will target our networks</a:t>
            </a:r>
            <a:endParaRPr/>
          </a:p>
          <a:p>
            <a:pPr indent="-298450" lvl="0" marL="457200" rtl="0" algn="l">
              <a:spcBef>
                <a:spcPts val="0"/>
              </a:spcBef>
              <a:spcAft>
                <a:spcPts val="0"/>
              </a:spcAft>
              <a:buSzPts val="1100"/>
              <a:buChar char="●"/>
            </a:pPr>
            <a:r>
              <a:rPr lang="en"/>
              <a:t>Another common example is using stickers to achieve the same results. A team in China claims to be able to cause Tesla’s autopilot to change lanes into oncoming traffic with a sticker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05dabfd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05dabfd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Does anyone remember tay? From every day 19 year-old to nazi in &lt;24 hours. Training data </a:t>
            </a:r>
            <a:r>
              <a:rPr lang="en"/>
              <a:t>poisoning</a:t>
            </a:r>
            <a:endParaRPr/>
          </a:p>
          <a:p>
            <a:pPr indent="-298450" lvl="0" marL="457200" rtl="0" algn="l">
              <a:spcBef>
                <a:spcPts val="0"/>
              </a:spcBef>
              <a:spcAft>
                <a:spcPts val="0"/>
              </a:spcAft>
              <a:buSzPts val="1100"/>
              <a:buChar char="●"/>
            </a:pPr>
            <a:r>
              <a:rPr lang="en"/>
              <a:t>If you can inject data into what’s used to </a:t>
            </a:r>
            <a:r>
              <a:rPr lang="en"/>
              <a:t>train</a:t>
            </a:r>
            <a:r>
              <a:rPr lang="en"/>
              <a:t> to model, you can bend its </a:t>
            </a:r>
            <a:r>
              <a:rPr lang="en"/>
              <a:t>performance</a:t>
            </a:r>
            <a:r>
              <a:rPr lang="en"/>
              <a:t> to your will</a:t>
            </a:r>
            <a:endParaRPr/>
          </a:p>
          <a:p>
            <a:pPr indent="-298450" lvl="0" marL="457200" rtl="0" algn="l">
              <a:spcBef>
                <a:spcPts val="0"/>
              </a:spcBef>
              <a:spcAft>
                <a:spcPts val="0"/>
              </a:spcAft>
              <a:buSzPts val="1100"/>
              <a:buChar char="●"/>
            </a:pPr>
            <a:r>
              <a:rPr lang="en"/>
              <a:t>The information in training data can sometimes be recovered from a </a:t>
            </a:r>
            <a:r>
              <a:rPr lang="en"/>
              <a:t>trained</a:t>
            </a:r>
            <a:r>
              <a:rPr lang="en"/>
              <a:t> model.</a:t>
            </a:r>
            <a:endParaRPr/>
          </a:p>
          <a:p>
            <a:pPr indent="-298450" lvl="0" marL="457200" rtl="0" algn="l">
              <a:spcBef>
                <a:spcPts val="0"/>
              </a:spcBef>
              <a:spcAft>
                <a:spcPts val="0"/>
              </a:spcAft>
              <a:buSzPts val="1100"/>
              <a:buChar char="●"/>
            </a:pPr>
            <a:r>
              <a:rPr lang="en"/>
              <a:t>So </a:t>
            </a:r>
            <a:r>
              <a:rPr lang="en"/>
              <a:t>Personally identifiable information could be recovered from models that are deployed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3f3694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f3694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me.</a:t>
            </a:r>
            <a:endParaRPr/>
          </a:p>
          <a:p>
            <a:pPr indent="-298450" lvl="0" marL="457200" rtl="0" algn="l">
              <a:spcBef>
                <a:spcPts val="0"/>
              </a:spcBef>
              <a:spcAft>
                <a:spcPts val="0"/>
              </a:spcAft>
              <a:buSzPts val="1100"/>
              <a:buChar char="●"/>
            </a:pPr>
            <a:r>
              <a:rPr lang="en"/>
              <a:t>I didn’t want to put my picture up there because… well I don’t really have a good reason. </a:t>
            </a:r>
            <a:endParaRPr/>
          </a:p>
          <a:p>
            <a:pPr indent="-298450" lvl="0" marL="457200" rtl="0" algn="l">
              <a:spcBef>
                <a:spcPts val="0"/>
              </a:spcBef>
              <a:spcAft>
                <a:spcPts val="0"/>
              </a:spcAft>
              <a:buSzPts val="1100"/>
              <a:buChar char="●"/>
            </a:pPr>
            <a:r>
              <a:rPr lang="en"/>
              <a:t>I consider myself an AI/ML Enthusiast first. But now that AI/ML is in my job title, i should probably call myself something else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05dabfd6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5dabfd6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97d74dcf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97d74dcf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ML models depend on the features</a:t>
            </a:r>
            <a:endParaRPr/>
          </a:p>
          <a:p>
            <a:pPr indent="-298450" lvl="0" marL="457200" rtl="0" algn="l">
              <a:spcBef>
                <a:spcPts val="0"/>
              </a:spcBef>
              <a:spcAft>
                <a:spcPts val="0"/>
              </a:spcAft>
              <a:buSzPts val="1100"/>
              <a:buChar char="●"/>
            </a:pPr>
            <a:r>
              <a:rPr lang="en"/>
              <a:t>What features should our models use? </a:t>
            </a:r>
            <a:endParaRPr/>
          </a:p>
          <a:p>
            <a:pPr indent="-298450" lvl="0" marL="457200" rtl="0" algn="l">
              <a:spcBef>
                <a:spcPts val="0"/>
              </a:spcBef>
              <a:spcAft>
                <a:spcPts val="0"/>
              </a:spcAft>
              <a:buSzPts val="1100"/>
              <a:buChar char="●"/>
            </a:pPr>
            <a:r>
              <a:rPr lang="en"/>
              <a:t>We want to grab all the features to get the highest possible score (we greedy)</a:t>
            </a:r>
            <a:endParaRPr/>
          </a:p>
          <a:p>
            <a:pPr indent="-298450" lvl="0" marL="457200" rtl="0" algn="l">
              <a:spcBef>
                <a:spcPts val="0"/>
              </a:spcBef>
              <a:spcAft>
                <a:spcPts val="0"/>
              </a:spcAft>
              <a:buSzPts val="1100"/>
              <a:buChar char="●"/>
            </a:pPr>
            <a:r>
              <a:rPr lang="en"/>
              <a:t>This injects a ton of data dependicy. What happens if any of those features change?</a:t>
            </a:r>
            <a:endParaRPr/>
          </a:p>
          <a:p>
            <a:pPr indent="-298450" lvl="0" marL="457200" rtl="0" algn="l">
              <a:spcBef>
                <a:spcPts val="0"/>
              </a:spcBef>
              <a:spcAft>
                <a:spcPts val="0"/>
              </a:spcAft>
              <a:buSzPts val="1100"/>
              <a:buChar char="●"/>
            </a:pPr>
            <a:r>
              <a:rPr lang="en"/>
              <a:t>Another example, it’s all too easy to start using the outputs of other systems in our models. Of course, use the information from another system? So what happens when those outputs change? (hint our model breaks or degrades)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3fe61687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3fe61687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Concept drift - wikipedia - “In predictive analytics and machine learning, the concept drift means that the statistical properties of the target variable, which the model is trying to predict, change over time in unforeseen ways. This causes problems because the predictions become less accurate as time passes.”</a:t>
            </a:r>
            <a:endParaRPr/>
          </a:p>
          <a:p>
            <a:pPr indent="-298450" lvl="0" marL="457200" rtl="0" algn="l">
              <a:lnSpc>
                <a:spcPct val="115000"/>
              </a:lnSpc>
              <a:spcBef>
                <a:spcPts val="1600"/>
              </a:spcBef>
              <a:spcAft>
                <a:spcPts val="0"/>
              </a:spcAft>
              <a:buSzPts val="1100"/>
              <a:buChar char="●"/>
            </a:pPr>
            <a:r>
              <a:rPr lang="en"/>
              <a:t>Real world is always changing</a:t>
            </a:r>
            <a:endParaRPr/>
          </a:p>
          <a:p>
            <a:pPr indent="-298450" lvl="0" marL="457200" rtl="0" algn="l">
              <a:lnSpc>
                <a:spcPct val="115000"/>
              </a:lnSpc>
              <a:spcBef>
                <a:spcPts val="0"/>
              </a:spcBef>
              <a:spcAft>
                <a:spcPts val="0"/>
              </a:spcAft>
              <a:buSzPts val="1100"/>
              <a:buChar char="●"/>
            </a:pPr>
            <a:r>
              <a:rPr lang="en"/>
              <a:t>The correlations our model uses will change</a:t>
            </a:r>
            <a:endParaRPr/>
          </a:p>
          <a:p>
            <a:pPr indent="-298450" lvl="0" marL="457200" rtl="0" algn="l">
              <a:lnSpc>
                <a:spcPct val="115000"/>
              </a:lnSpc>
              <a:spcBef>
                <a:spcPts val="0"/>
              </a:spcBef>
              <a:spcAft>
                <a:spcPts val="0"/>
              </a:spcAft>
              <a:buSzPts val="1100"/>
              <a:buChar char="●"/>
            </a:pPr>
            <a:r>
              <a:rPr lang="en"/>
              <a:t>Our model will degrade in performance while deployed</a:t>
            </a:r>
            <a:endParaRPr/>
          </a:p>
          <a:p>
            <a:pPr indent="-298450" lvl="0" marL="457200" rtl="0" algn="l">
              <a:lnSpc>
                <a:spcPct val="115000"/>
              </a:lnSpc>
              <a:spcBef>
                <a:spcPts val="0"/>
              </a:spcBef>
              <a:spcAft>
                <a:spcPts val="0"/>
              </a:spcAft>
              <a:buSzPts val="1100"/>
              <a:buChar char="●"/>
            </a:pPr>
            <a:r>
              <a:rPr lang="en"/>
              <a:t>The maintance phase of ML model software development is much larger than people think.</a:t>
            </a:r>
            <a:endParaRPr/>
          </a:p>
          <a:p>
            <a:pPr indent="-298450" lvl="0" marL="457200" rtl="0" algn="l">
              <a:lnSpc>
                <a:spcPct val="115000"/>
              </a:lnSpc>
              <a:spcBef>
                <a:spcPts val="0"/>
              </a:spcBef>
              <a:spcAft>
                <a:spcPts val="0"/>
              </a:spcAft>
              <a:buSzPts val="1100"/>
              <a:buChar char="●"/>
            </a:pPr>
            <a:r>
              <a:rPr lang="en"/>
              <a:t>You can’t just move your ML engineers away after the model is deployed</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rPr lang="en"/>
              <a:t>Entropy like thermodynamic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05dabfd6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05dabfd6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Just wanted to say that all the things I have mentioned are extremely hot topics in AI research right now</a:t>
            </a:r>
            <a:endParaRPr/>
          </a:p>
          <a:p>
            <a:pPr indent="-298450" lvl="0" marL="457200" rtl="0" algn="l">
              <a:spcBef>
                <a:spcPts val="0"/>
              </a:spcBef>
              <a:spcAft>
                <a:spcPts val="0"/>
              </a:spcAft>
              <a:buSzPts val="1100"/>
              <a:buChar char="●"/>
            </a:pPr>
            <a:r>
              <a:rPr lang="en"/>
              <a:t>People are working hard to solve them, and I hope to become one of </a:t>
            </a:r>
            <a:r>
              <a:rPr lang="en"/>
              <a:t>those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information on how much money is being thrown on it</a:t>
            </a:r>
            <a:endParaRPr/>
          </a:p>
          <a:p>
            <a:pPr indent="0" lvl="0" marL="0" rtl="0" algn="l">
              <a:spcBef>
                <a:spcPts val="0"/>
              </a:spcBef>
              <a:spcAft>
                <a:spcPts val="0"/>
              </a:spcAft>
              <a:buNone/>
            </a:pPr>
            <a:r>
              <a:rPr lang="en"/>
              <a:t>How many papers are published</a:t>
            </a:r>
            <a:endParaRPr/>
          </a:p>
          <a:p>
            <a:pPr indent="0" lvl="0" marL="0" rtl="0" algn="l">
              <a:spcBef>
                <a:spcPts val="0"/>
              </a:spcBef>
              <a:spcAft>
                <a:spcPts val="0"/>
              </a:spcAft>
              <a:buNone/>
            </a:pPr>
            <a:r>
              <a:rPr lang="en"/>
              <a:t>PhDs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05dabfd6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05dabfd6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That’s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05dabfd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05dabfd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we get started, quick disclaimer.</a:t>
            </a:r>
            <a:endParaRPr/>
          </a:p>
          <a:p>
            <a:pPr indent="-298450" lvl="0" marL="457200" rtl="0" algn="l">
              <a:spcBef>
                <a:spcPts val="0"/>
              </a:spcBef>
              <a:spcAft>
                <a:spcPts val="0"/>
              </a:spcAft>
              <a:buSzPts val="1100"/>
              <a:buChar char="●"/>
            </a:pPr>
            <a:r>
              <a:rPr lang="en"/>
              <a:t>I love AI. It’s where I want my career to be.</a:t>
            </a:r>
            <a:endParaRPr/>
          </a:p>
          <a:p>
            <a:pPr indent="-298450" lvl="0" marL="457200" rtl="0" algn="l">
              <a:spcBef>
                <a:spcPts val="0"/>
              </a:spcBef>
              <a:spcAft>
                <a:spcPts val="0"/>
              </a:spcAft>
              <a:buSzPts val="1100"/>
              <a:buChar char="●"/>
            </a:pPr>
            <a:r>
              <a:rPr lang="en"/>
              <a:t>But that doesn’t mean I’ll let that love blind me to what AI/ML really is underneath all the surrounding hype of it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3f3694b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f3694b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let’s briefly hit on some general AI information to give some context and perspective.</a:t>
            </a:r>
            <a:endParaRPr/>
          </a:p>
          <a:p>
            <a:pPr indent="-298450" lvl="0" marL="457200" rtl="0" algn="l">
              <a:spcBef>
                <a:spcPts val="0"/>
              </a:spcBef>
              <a:spcAft>
                <a:spcPts val="0"/>
              </a:spcAft>
              <a:buSzPts val="1100"/>
              <a:buChar char="●"/>
            </a:pPr>
            <a:r>
              <a:rPr lang="en"/>
              <a:t>This Peter Norvig quote is my favorite description on AI.</a:t>
            </a:r>
            <a:endParaRPr/>
          </a:p>
          <a:p>
            <a:pPr indent="-298450" lvl="0" marL="457200" rtl="0" algn="l">
              <a:spcBef>
                <a:spcPts val="0"/>
              </a:spcBef>
              <a:spcAft>
                <a:spcPts val="0"/>
              </a:spcAft>
              <a:buSzPts val="1100"/>
              <a:buChar char="●"/>
            </a:pPr>
            <a:r>
              <a:rPr lang="en"/>
              <a:t>There are SOOOOOO many different definitions of AI. </a:t>
            </a:r>
            <a:r>
              <a:rPr lang="en"/>
              <a:t>Consensus</a:t>
            </a:r>
            <a:r>
              <a:rPr lang="en"/>
              <a:t> on AI </a:t>
            </a:r>
            <a:r>
              <a:rPr lang="en"/>
              <a:t>terminology</a:t>
            </a:r>
            <a:r>
              <a:rPr lang="en"/>
              <a:t> is </a:t>
            </a:r>
            <a:r>
              <a:rPr lang="en"/>
              <a:t>definitely</a:t>
            </a:r>
            <a:r>
              <a:rPr lang="en"/>
              <a:t> not perfect.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quote about ai becoming algorithms if solved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3f3694b9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f3694b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Here’s how things stack up</a:t>
            </a:r>
            <a:endParaRPr/>
          </a:p>
          <a:p>
            <a:pPr indent="-298450" lvl="0" marL="457200" rtl="0" algn="l">
              <a:spcBef>
                <a:spcPts val="0"/>
              </a:spcBef>
              <a:spcAft>
                <a:spcPts val="0"/>
              </a:spcAft>
              <a:buSzPts val="1100"/>
              <a:buChar char="●"/>
            </a:pPr>
            <a:r>
              <a:rPr lang="en"/>
              <a:t>ML is just one part of AI</a:t>
            </a:r>
            <a:endParaRPr/>
          </a:p>
          <a:p>
            <a:pPr indent="-298450" lvl="0" marL="457200" rtl="0" algn="l">
              <a:spcBef>
                <a:spcPts val="0"/>
              </a:spcBef>
              <a:spcAft>
                <a:spcPts val="0"/>
              </a:spcAft>
              <a:buSzPts val="1100"/>
              <a:buChar char="●"/>
            </a:pPr>
            <a:r>
              <a:rPr lang="en"/>
              <a:t>DL is just one part of ML</a:t>
            </a:r>
            <a:endParaRPr/>
          </a:p>
          <a:p>
            <a:pPr indent="-298450" lvl="0" marL="457200" rtl="0" algn="l">
              <a:spcBef>
                <a:spcPts val="0"/>
              </a:spcBef>
              <a:spcAft>
                <a:spcPts val="0"/>
              </a:spcAft>
              <a:buSzPts val="1100"/>
              <a:buChar char="●"/>
            </a:pPr>
            <a:r>
              <a:rPr lang="en"/>
              <a:t>This should give some perspective to where topics fall in the </a:t>
            </a:r>
            <a:r>
              <a:rPr lang="en"/>
              <a:t>taxonomy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97d74dcf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97d74dcf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ANI is where AI currently is and has been for a while</a:t>
            </a:r>
            <a:endParaRPr/>
          </a:p>
          <a:p>
            <a:pPr indent="-298450" lvl="0" marL="457200" rtl="0" algn="l">
              <a:spcBef>
                <a:spcPts val="0"/>
              </a:spcBef>
              <a:spcAft>
                <a:spcPts val="0"/>
              </a:spcAft>
              <a:buSzPts val="1100"/>
              <a:buChar char="●"/>
            </a:pPr>
            <a:r>
              <a:rPr lang="en"/>
              <a:t>All the recent eye popping breakthroughs of the past few years has still been in ANI.</a:t>
            </a:r>
            <a:endParaRPr/>
          </a:p>
          <a:p>
            <a:pPr indent="-298450" lvl="0" marL="457200" rtl="0" algn="l">
              <a:spcBef>
                <a:spcPts val="0"/>
              </a:spcBef>
              <a:spcAft>
                <a:spcPts val="0"/>
              </a:spcAft>
              <a:buSzPts val="1100"/>
              <a:buChar char="●"/>
            </a:pPr>
            <a:r>
              <a:rPr lang="en"/>
              <a:t>AGI is where we want to go</a:t>
            </a:r>
            <a:endParaRPr/>
          </a:p>
          <a:p>
            <a:pPr indent="-298450" lvl="0" marL="457200" rtl="0" algn="l">
              <a:spcBef>
                <a:spcPts val="0"/>
              </a:spcBef>
              <a:spcAft>
                <a:spcPts val="0"/>
              </a:spcAft>
              <a:buSzPts val="1100"/>
              <a:buChar char="●"/>
            </a:pPr>
            <a:r>
              <a:rPr lang="en"/>
              <a:t>That is the “holy grail” of AI research.</a:t>
            </a:r>
            <a:endParaRPr/>
          </a:p>
          <a:p>
            <a:pPr indent="-298450" lvl="0" marL="457200" rtl="0" algn="l">
              <a:spcBef>
                <a:spcPts val="0"/>
              </a:spcBef>
              <a:spcAft>
                <a:spcPts val="0"/>
              </a:spcAft>
              <a:buSzPts val="1100"/>
              <a:buChar char="●"/>
            </a:pPr>
            <a:r>
              <a:rPr lang="en"/>
              <a:t>That is the big push</a:t>
            </a:r>
            <a:endParaRPr/>
          </a:p>
          <a:p>
            <a:pPr indent="-298450" lvl="0" marL="457200" rtl="0" algn="l">
              <a:spcBef>
                <a:spcPts val="0"/>
              </a:spcBef>
              <a:spcAft>
                <a:spcPts val="0"/>
              </a:spcAft>
              <a:buSzPts val="1100"/>
              <a:buChar char="●"/>
            </a:pPr>
            <a:r>
              <a:rPr lang="en"/>
              <a:t>And if you’ve seen any movie featuring AI, chances are, this is the category it was in</a:t>
            </a:r>
            <a:endParaRPr/>
          </a:p>
          <a:p>
            <a:pPr indent="-298450" lvl="0" marL="457200" rtl="0" algn="l">
              <a:spcBef>
                <a:spcPts val="0"/>
              </a:spcBef>
              <a:spcAft>
                <a:spcPts val="0"/>
              </a:spcAft>
              <a:buSzPts val="1100"/>
              <a:buChar char="●"/>
            </a:pPr>
            <a:r>
              <a:rPr lang="en"/>
              <a:t>This is the level beyond human capabilities</a:t>
            </a:r>
            <a:endParaRPr/>
          </a:p>
          <a:p>
            <a:pPr indent="-298450" lvl="0" marL="457200" rtl="0" algn="l">
              <a:spcBef>
                <a:spcPts val="0"/>
              </a:spcBef>
              <a:spcAft>
                <a:spcPts val="0"/>
              </a:spcAft>
              <a:buSzPts val="1100"/>
              <a:buChar char="●"/>
            </a:pPr>
            <a:r>
              <a:rPr lang="en"/>
              <a:t>As you can see, we’re not even close yet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if i can find how much money is being thrown at it AGI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3fe6168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fe6168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Multiple companies are working hard on reaching AGI</a:t>
            </a:r>
            <a:endParaRPr/>
          </a:p>
          <a:p>
            <a:pPr indent="-298450" lvl="0" marL="457200" rtl="0" algn="l">
              <a:spcBef>
                <a:spcPts val="0"/>
              </a:spcBef>
              <a:spcAft>
                <a:spcPts val="0"/>
              </a:spcAft>
              <a:buSzPts val="1100"/>
              <a:buChar char="●"/>
            </a:pPr>
            <a:r>
              <a:rPr lang="en"/>
              <a:t>Specifically OpenAI, they were literally founded to pursue AGI and </a:t>
            </a:r>
            <a:r>
              <a:rPr lang="en"/>
              <a:t>pursue</a:t>
            </a:r>
            <a:r>
              <a:rPr lang="en"/>
              <a:t> it ethically/safely</a:t>
            </a:r>
            <a:endParaRPr/>
          </a:p>
          <a:p>
            <a:pPr indent="-298450" lvl="0" marL="457200" rtl="0" algn="l">
              <a:spcBef>
                <a:spcPts val="0"/>
              </a:spcBef>
              <a:spcAft>
                <a:spcPts val="0"/>
              </a:spcAft>
              <a:buSzPts val="1100"/>
              <a:buChar char="●"/>
            </a:pPr>
            <a:r>
              <a:rPr lang="en"/>
              <a:t>Maybe the path there is through RL (that’s what I think and OpenAI seems to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e61687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e61687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turning our focus to ML now</a:t>
            </a:r>
            <a:endParaRPr/>
          </a:p>
          <a:p>
            <a:pPr indent="-298450" lvl="0" marL="457200" rtl="0" algn="l">
              <a:spcBef>
                <a:spcPts val="0"/>
              </a:spcBef>
              <a:spcAft>
                <a:spcPts val="0"/>
              </a:spcAft>
              <a:buSzPts val="1100"/>
              <a:buChar char="●"/>
            </a:pPr>
            <a:r>
              <a:rPr lang="en"/>
              <a:t>Let’s get to the </a:t>
            </a:r>
            <a:r>
              <a:rPr lang="en"/>
              <a:t>bottom</a:t>
            </a:r>
            <a:r>
              <a:rPr lang="en"/>
              <a:t> of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3fe6168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fe6168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Under the hood, ML is just pattern recognition</a:t>
            </a:r>
            <a:endParaRPr/>
          </a:p>
          <a:p>
            <a:pPr indent="-298450" lvl="0" marL="457200" rtl="0" algn="l">
              <a:spcBef>
                <a:spcPts val="0"/>
              </a:spcBef>
              <a:spcAft>
                <a:spcPts val="0"/>
              </a:spcAft>
              <a:buSzPts val="1100"/>
              <a:buChar char="●"/>
            </a:pPr>
            <a:r>
              <a:rPr lang="en"/>
              <a:t>It’s looking for patterns in features of data</a:t>
            </a:r>
            <a:endParaRPr/>
          </a:p>
          <a:p>
            <a:pPr indent="-298450" lvl="0" marL="457200" rtl="0" algn="l">
              <a:spcBef>
                <a:spcPts val="0"/>
              </a:spcBef>
              <a:spcAft>
                <a:spcPts val="0"/>
              </a:spcAft>
              <a:buSzPts val="1100"/>
              <a:buChar char="●"/>
            </a:pPr>
            <a:r>
              <a:rPr lang="en"/>
              <a:t>That’s not to say pattern recognition is not powerful. It has shown is usefulness in </a:t>
            </a:r>
            <a:r>
              <a:rPr lang="en"/>
              <a:t>performing</a:t>
            </a:r>
            <a:r>
              <a:rPr lang="en"/>
              <a:t> tasks we find hard to describe like image recognition or walking.</a:t>
            </a:r>
            <a:endParaRPr/>
          </a:p>
          <a:p>
            <a:pPr indent="-298450" lvl="0" marL="457200" rtl="0" algn="l">
              <a:spcBef>
                <a:spcPts val="0"/>
              </a:spcBef>
              <a:spcAft>
                <a:spcPts val="0"/>
              </a:spcAft>
              <a:buSzPts val="1100"/>
              <a:buChar char="●"/>
            </a:pPr>
            <a:r>
              <a:rPr lang="en"/>
              <a:t>This change is what’s pushing AI right now past the limits of expert systems requiring specific instructions on how to solve a task.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xkcd.com/55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gif"/><Relationship Id="rId4" Type="http://schemas.openxmlformats.org/officeDocument/2006/relationships/hyperlink" Target="http://www.txprofdev.org/apps/ct/accessible.php?asset=34&amp;tags=18" TargetMode="External"/><Relationship Id="rId5" Type="http://schemas.openxmlformats.org/officeDocument/2006/relationships/hyperlink" Target="http://www.txprofdev.org/apps/ct/accessible.php?asset=34&amp;tags=1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txprofdev.org/apps/ct/accessible.php?asset=34&amp;tags=18" TargetMode="Externa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shallowmind.co/jekyll/pixyll/2017/12/30/tree-regularization/" TargetMode="External"/><Relationship Id="rId4" Type="http://schemas.openxmlformats.org/officeDocument/2006/relationships/hyperlink" Target="http://www.shallowmind.co/jekyll/pixyll/2017/12/30/tree-regularization/" TargetMode="External"/><Relationship Id="rId5" Type="http://schemas.openxmlformats.org/officeDocument/2006/relationships/hyperlink" Target="http://www.txprofdev.org/apps/ct/accessible.php?asset=34&amp;tags=18" TargetMode="External"/><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openai.com/blog/adversarial-example-research/" TargetMode="External"/><Relationship Id="rId4" Type="http://schemas.openxmlformats.org/officeDocument/2006/relationships/hyperlink" Target="https://openai.com/blog/adversarial-example-research/" TargetMode="External"/><Relationship Id="rId5" Type="http://schemas.openxmlformats.org/officeDocument/2006/relationships/hyperlink" Target="http://www.txprofdev.org/apps/ct/accessible.php?asset=34&amp;tags=18" TargetMode="External"/><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cc.gatech.edu/news/611783/erasing-stop-signs-shapeshifter-shows-self-driving-cars-can-still-be-manipulated" TargetMode="External"/><Relationship Id="rId4" Type="http://schemas.openxmlformats.org/officeDocument/2006/relationships/hyperlink" Target="http://www.txprofdev.org/apps/ct/accessible.php?asset=34&amp;tags=18"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hyperlink" Target="https://www.flickr.com/photos/viucsr/434811539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vpnsrus.com/" TargetMode="External"/><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jp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620325"/>
            <a:ext cx="5017500" cy="25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AIAA Next Gen Symposium</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Hidden Issues and Limitations of Machine Learning</a:t>
            </a:r>
            <a:endParaRPr sz="2600"/>
          </a:p>
          <a:p>
            <a:pPr indent="0" lvl="0" marL="0" rtl="0" algn="l">
              <a:spcBef>
                <a:spcPts val="0"/>
              </a:spcBef>
              <a:spcAft>
                <a:spcPts val="0"/>
              </a:spcAft>
              <a:buNone/>
            </a:pPr>
            <a:r>
              <a:rPr lang="en" sz="1800"/>
              <a:t>Bias, Opacity, Dependencies, and More!</a:t>
            </a:r>
            <a:endParaRPr sz="18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Benjamin Etheredge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2"/>
          <p:cNvPicPr preferRelativeResize="0"/>
          <p:nvPr/>
        </p:nvPicPr>
        <p:blipFill>
          <a:blip r:embed="rId3">
            <a:alphaModFix/>
          </a:blip>
          <a:stretch>
            <a:fillRect/>
          </a:stretch>
        </p:blipFill>
        <p:spPr>
          <a:xfrm>
            <a:off x="1107725" y="1765750"/>
            <a:ext cx="7418451" cy="2615475"/>
          </a:xfrm>
          <a:prstGeom prst="rect">
            <a:avLst/>
          </a:prstGeom>
          <a:noFill/>
          <a:ln>
            <a:noFill/>
          </a:ln>
        </p:spPr>
      </p:pic>
      <p:sp>
        <p:nvSpPr>
          <p:cNvPr id="198" name="Google Shape;19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It’s All Correlation</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Correlation Does NOT imply Causation</a:t>
            </a:r>
            <a:endParaRPr b="1" sz="2600"/>
          </a:p>
        </p:txBody>
      </p:sp>
      <p:pic>
        <p:nvPicPr>
          <p:cNvPr id="204" name="Google Shape;204;p23"/>
          <p:cNvPicPr preferRelativeResize="0"/>
          <p:nvPr/>
        </p:nvPicPr>
        <p:blipFill>
          <a:blip r:embed="rId3">
            <a:alphaModFix/>
          </a:blip>
          <a:stretch>
            <a:fillRect/>
          </a:stretch>
        </p:blipFill>
        <p:spPr>
          <a:xfrm>
            <a:off x="1432599" y="1551843"/>
            <a:ext cx="6278800" cy="2530657"/>
          </a:xfrm>
          <a:prstGeom prst="rect">
            <a:avLst/>
          </a:prstGeom>
          <a:noFill/>
          <a:ln>
            <a:noFill/>
          </a:ln>
        </p:spPr>
      </p:pic>
      <p:sp>
        <p:nvSpPr>
          <p:cNvPr id="205" name="Google Shape;205;p23"/>
          <p:cNvSpPr txBox="1"/>
          <p:nvPr/>
        </p:nvSpPr>
        <p:spPr>
          <a:xfrm>
            <a:off x="6653225" y="4514450"/>
            <a:ext cx="18723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rgbClr val="FFFFFF"/>
                </a:solidFill>
                <a:latin typeface="Lato"/>
                <a:ea typeface="Lato"/>
                <a:cs typeface="Lato"/>
                <a:sym typeface="Lato"/>
                <a:hlinkClick r:id="rId4"/>
              </a:rPr>
              <a:t>https://xkcd.com/552/</a:t>
            </a:r>
            <a:endParaRPr sz="6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Causal Reasoning</a:t>
            </a:r>
            <a:endParaRPr sz="3600"/>
          </a:p>
        </p:txBody>
      </p:sp>
      <p:pic>
        <p:nvPicPr>
          <p:cNvPr id="211" name="Google Shape;211;p24"/>
          <p:cNvPicPr preferRelativeResize="0"/>
          <p:nvPr/>
        </p:nvPicPr>
        <p:blipFill>
          <a:blip r:embed="rId3">
            <a:alphaModFix/>
          </a:blip>
          <a:stretch>
            <a:fillRect/>
          </a:stretch>
        </p:blipFill>
        <p:spPr>
          <a:xfrm>
            <a:off x="677637" y="1531050"/>
            <a:ext cx="8040675" cy="2886025"/>
          </a:xfrm>
          <a:prstGeom prst="rect">
            <a:avLst/>
          </a:prstGeom>
          <a:noFill/>
          <a:ln>
            <a:noFill/>
          </a:ln>
        </p:spPr>
      </p:pic>
      <p:sp>
        <p:nvSpPr>
          <p:cNvPr id="212" name="Google Shape;212;p24"/>
          <p:cNvSpPr txBox="1"/>
          <p:nvPr/>
        </p:nvSpPr>
        <p:spPr>
          <a:xfrm>
            <a:off x="3141000" y="4640250"/>
            <a:ext cx="5195400" cy="31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600" u="sng">
                <a:solidFill>
                  <a:srgbClr val="FFFFFF"/>
                </a:solidFill>
                <a:latin typeface="Lato"/>
                <a:ea typeface="Lato"/>
                <a:cs typeface="Lato"/>
                <a:sym typeface="Lato"/>
                <a:hlinkClick r:id="rId4"/>
              </a:rPr>
              <a:t>http://www.txprofdev.org/apps/ct/accessible.php?asset=34&amp;tags=18</a:t>
            </a:r>
            <a:endParaRPr sz="600" u="sng">
              <a:solidFill>
                <a:srgbClr val="FFFFFF"/>
              </a:solidFill>
              <a:latin typeface="Lato"/>
              <a:ea typeface="Lato"/>
              <a:cs typeface="Lato"/>
              <a:sym typeface="Lato"/>
              <a:hlinkClick r:id="rId5"/>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Bias in Models</a:t>
            </a:r>
            <a:endParaRPr sz="3600"/>
          </a:p>
        </p:txBody>
      </p:sp>
      <p:pic>
        <p:nvPicPr>
          <p:cNvPr id="218" name="Google Shape;218;p25"/>
          <p:cNvPicPr preferRelativeResize="0"/>
          <p:nvPr/>
        </p:nvPicPr>
        <p:blipFill>
          <a:blip r:embed="rId3">
            <a:alphaModFix/>
          </a:blip>
          <a:stretch>
            <a:fillRect/>
          </a:stretch>
        </p:blipFill>
        <p:spPr>
          <a:xfrm>
            <a:off x="5148575" y="1722975"/>
            <a:ext cx="3300751" cy="2338577"/>
          </a:xfrm>
          <a:prstGeom prst="rect">
            <a:avLst/>
          </a:prstGeom>
          <a:noFill/>
          <a:ln>
            <a:noFill/>
          </a:ln>
        </p:spPr>
      </p:pic>
      <p:pic>
        <p:nvPicPr>
          <p:cNvPr id="219" name="Google Shape;219;p25"/>
          <p:cNvPicPr preferRelativeResize="0"/>
          <p:nvPr/>
        </p:nvPicPr>
        <p:blipFill>
          <a:blip r:embed="rId4">
            <a:alphaModFix/>
          </a:blip>
          <a:stretch>
            <a:fillRect/>
          </a:stretch>
        </p:blipFill>
        <p:spPr>
          <a:xfrm>
            <a:off x="694675" y="2893270"/>
            <a:ext cx="4270949" cy="1168275"/>
          </a:xfrm>
          <a:prstGeom prst="rect">
            <a:avLst/>
          </a:prstGeom>
          <a:noFill/>
          <a:ln>
            <a:noFill/>
          </a:ln>
        </p:spPr>
      </p:pic>
      <p:pic>
        <p:nvPicPr>
          <p:cNvPr id="220" name="Google Shape;220;p25"/>
          <p:cNvPicPr preferRelativeResize="0"/>
          <p:nvPr/>
        </p:nvPicPr>
        <p:blipFill>
          <a:blip r:embed="rId5">
            <a:alphaModFix/>
          </a:blip>
          <a:stretch>
            <a:fillRect/>
          </a:stretch>
        </p:blipFill>
        <p:spPr>
          <a:xfrm>
            <a:off x="710500" y="1722983"/>
            <a:ext cx="4239300" cy="56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Interpretability</a:t>
            </a:r>
            <a:endParaRPr sz="3600"/>
          </a:p>
        </p:txBody>
      </p:sp>
      <p:sp>
        <p:nvSpPr>
          <p:cNvPr id="226" name="Google Shape;226;p26"/>
          <p:cNvSpPr txBox="1"/>
          <p:nvPr/>
        </p:nvSpPr>
        <p:spPr>
          <a:xfrm>
            <a:off x="3308100" y="4766075"/>
            <a:ext cx="5195400" cy="31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600">
                <a:solidFill>
                  <a:srgbClr val="FFFFFF"/>
                </a:solidFill>
              </a:rPr>
              <a:t>https://www.kdnuggets.com/wp-content/uploads/blackbox.jpg</a:t>
            </a:r>
            <a:endParaRPr sz="600">
              <a:solidFill>
                <a:srgbClr val="FFFFFF"/>
              </a:solidFill>
              <a:uFill>
                <a:noFill/>
              </a:uFill>
              <a:hlinkClick r:id="rId3"/>
            </a:endParaRPr>
          </a:p>
        </p:txBody>
      </p:sp>
      <p:pic>
        <p:nvPicPr>
          <p:cNvPr id="227" name="Google Shape;227;p26"/>
          <p:cNvPicPr preferRelativeResize="0"/>
          <p:nvPr/>
        </p:nvPicPr>
        <p:blipFill rotWithShape="1">
          <a:blip r:embed="rId4">
            <a:alphaModFix/>
          </a:blip>
          <a:srcRect b="6048" l="0" r="0" t="6039"/>
          <a:stretch/>
        </p:blipFill>
        <p:spPr>
          <a:xfrm>
            <a:off x="317625" y="1597850"/>
            <a:ext cx="8508743" cy="3168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Interpretability</a:t>
            </a:r>
            <a:endParaRPr sz="3600"/>
          </a:p>
        </p:txBody>
      </p:sp>
      <p:sp>
        <p:nvSpPr>
          <p:cNvPr id="233" name="Google Shape;233;p27"/>
          <p:cNvSpPr txBox="1"/>
          <p:nvPr/>
        </p:nvSpPr>
        <p:spPr>
          <a:xfrm>
            <a:off x="88800" y="4780875"/>
            <a:ext cx="8737500" cy="31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600" u="sng">
                <a:solidFill>
                  <a:srgbClr val="FFFFFF"/>
                </a:solidFill>
                <a:latin typeface="Lato"/>
                <a:ea typeface="Lato"/>
                <a:cs typeface="Lato"/>
                <a:sym typeface="Lato"/>
                <a:hlinkClick r:id="rId3"/>
              </a:rPr>
              <a:t>http://www.shallowmind.co/jekyll/pixyll/2017/12/30/tree-regularization/</a:t>
            </a:r>
            <a:endParaRPr sz="600" u="sng">
              <a:solidFill>
                <a:srgbClr val="FFFFFF"/>
              </a:solidFill>
              <a:latin typeface="Lato"/>
              <a:ea typeface="Lato"/>
              <a:cs typeface="Lato"/>
              <a:sym typeface="Lato"/>
              <a:hlinkClick r:id="rId4"/>
            </a:endParaRPr>
          </a:p>
          <a:p>
            <a:pPr indent="0" lvl="0" marL="0" rtl="0" algn="r">
              <a:lnSpc>
                <a:spcPct val="115000"/>
              </a:lnSpc>
              <a:spcBef>
                <a:spcPts val="0"/>
              </a:spcBef>
              <a:spcAft>
                <a:spcPts val="0"/>
              </a:spcAft>
              <a:buNone/>
            </a:pPr>
            <a:r>
              <a:t/>
            </a:r>
            <a:endParaRPr sz="600">
              <a:solidFill>
                <a:srgbClr val="FFFFFF"/>
              </a:solidFill>
              <a:uFill>
                <a:noFill/>
              </a:uFill>
              <a:latin typeface="Lato"/>
              <a:ea typeface="Lato"/>
              <a:cs typeface="Lato"/>
              <a:sym typeface="Lato"/>
              <a:hlinkClick r:id="rId5"/>
            </a:endParaRPr>
          </a:p>
        </p:txBody>
      </p:sp>
      <p:pic>
        <p:nvPicPr>
          <p:cNvPr id="234" name="Google Shape;234;p27"/>
          <p:cNvPicPr preferRelativeResize="0"/>
          <p:nvPr/>
        </p:nvPicPr>
        <p:blipFill>
          <a:blip r:embed="rId6">
            <a:alphaModFix/>
          </a:blip>
          <a:stretch>
            <a:fillRect/>
          </a:stretch>
        </p:blipFill>
        <p:spPr>
          <a:xfrm>
            <a:off x="317625" y="1532750"/>
            <a:ext cx="8508743" cy="3168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Not </a:t>
            </a:r>
            <a:r>
              <a:rPr lang="en" sz="3600"/>
              <a:t>Invulnerable:</a:t>
            </a:r>
            <a:endParaRPr sz="3600"/>
          </a:p>
          <a:p>
            <a:pPr indent="0" lvl="0" marL="0" rtl="0" algn="l">
              <a:spcBef>
                <a:spcPts val="0"/>
              </a:spcBef>
              <a:spcAft>
                <a:spcPts val="0"/>
              </a:spcAft>
              <a:buNone/>
            </a:pPr>
            <a:r>
              <a:rPr lang="en" sz="3600"/>
              <a:t>Security Issues</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Adversarial Example</a:t>
            </a:r>
            <a:endParaRPr sz="3600"/>
          </a:p>
        </p:txBody>
      </p:sp>
      <p:sp>
        <p:nvSpPr>
          <p:cNvPr id="245" name="Google Shape;245;p29"/>
          <p:cNvSpPr txBox="1"/>
          <p:nvPr/>
        </p:nvSpPr>
        <p:spPr>
          <a:xfrm>
            <a:off x="88800" y="4780875"/>
            <a:ext cx="5195400" cy="3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u="sng">
                <a:solidFill>
                  <a:schemeClr val="hlink"/>
                </a:solidFill>
                <a:hlinkClick r:id="rId3"/>
              </a:rPr>
              <a:t>https://openai.com/blog/adversarial-example-research/</a:t>
            </a:r>
            <a:endParaRPr sz="900" u="sng">
              <a:solidFill>
                <a:schemeClr val="hlink"/>
              </a:solidFill>
              <a:hlinkClick r:id="rId4"/>
            </a:endParaRPr>
          </a:p>
          <a:p>
            <a:pPr indent="0" lvl="0" marL="0" rtl="0" algn="l">
              <a:lnSpc>
                <a:spcPct val="115000"/>
              </a:lnSpc>
              <a:spcBef>
                <a:spcPts val="0"/>
              </a:spcBef>
              <a:spcAft>
                <a:spcPts val="0"/>
              </a:spcAft>
              <a:buNone/>
            </a:pPr>
            <a:r>
              <a:t/>
            </a:r>
            <a:endParaRPr sz="900">
              <a:uFill>
                <a:noFill/>
              </a:uFill>
              <a:hlinkClick r:id="rId5"/>
            </a:endParaRPr>
          </a:p>
        </p:txBody>
      </p:sp>
      <p:pic>
        <p:nvPicPr>
          <p:cNvPr id="246" name="Google Shape;246;p29"/>
          <p:cNvPicPr preferRelativeResize="0"/>
          <p:nvPr/>
        </p:nvPicPr>
        <p:blipFill>
          <a:blip r:embed="rId6">
            <a:alphaModFix/>
          </a:blip>
          <a:stretch>
            <a:fillRect/>
          </a:stretch>
        </p:blipFill>
        <p:spPr>
          <a:xfrm>
            <a:off x="1581287" y="1613046"/>
            <a:ext cx="5981424" cy="22653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Adversarial Example</a:t>
            </a:r>
            <a:endParaRPr sz="3600"/>
          </a:p>
        </p:txBody>
      </p:sp>
      <p:sp>
        <p:nvSpPr>
          <p:cNvPr id="252" name="Google Shape;252;p30"/>
          <p:cNvSpPr txBox="1"/>
          <p:nvPr/>
        </p:nvSpPr>
        <p:spPr>
          <a:xfrm>
            <a:off x="88800" y="4780875"/>
            <a:ext cx="6468300" cy="3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u="sng">
                <a:solidFill>
                  <a:schemeClr val="hlink"/>
                </a:solidFill>
                <a:hlinkClick r:id="rId3"/>
              </a:rPr>
              <a:t>https://www.cc.gatech.edu/news/611783/erasing-stop-signs-shapeshifter-shows-self-driving-cars-can-still-be-manipulated</a:t>
            </a:r>
            <a:endParaRPr sz="900">
              <a:uFill>
                <a:noFill/>
              </a:uFill>
              <a:hlinkClick r:id="rId4"/>
            </a:endParaRPr>
          </a:p>
        </p:txBody>
      </p:sp>
      <p:pic>
        <p:nvPicPr>
          <p:cNvPr id="253" name="Google Shape;253;p30"/>
          <p:cNvPicPr preferRelativeResize="0"/>
          <p:nvPr/>
        </p:nvPicPr>
        <p:blipFill>
          <a:blip r:embed="rId5">
            <a:alphaModFix/>
          </a:blip>
          <a:stretch>
            <a:fillRect/>
          </a:stretch>
        </p:blipFill>
        <p:spPr>
          <a:xfrm>
            <a:off x="1864738" y="1307850"/>
            <a:ext cx="5414519" cy="3168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Some Other Vulnerabilities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a:p>
        </p:txBody>
      </p:sp>
      <p:sp>
        <p:nvSpPr>
          <p:cNvPr id="259" name="Google Shape;259;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1600"/>
              </a:spcAft>
              <a:buNone/>
            </a:pPr>
            <a:r>
              <a:t/>
            </a:r>
            <a:endParaRPr/>
          </a:p>
        </p:txBody>
      </p:sp>
      <p:pic>
        <p:nvPicPr>
          <p:cNvPr id="260" name="Google Shape;260;p31"/>
          <p:cNvPicPr preferRelativeResize="0"/>
          <p:nvPr/>
        </p:nvPicPr>
        <p:blipFill>
          <a:blip r:embed="rId3">
            <a:alphaModFix/>
          </a:blip>
          <a:stretch>
            <a:fillRect/>
          </a:stretch>
        </p:blipFill>
        <p:spPr>
          <a:xfrm>
            <a:off x="6404900" y="1257975"/>
            <a:ext cx="1218750" cy="1218750"/>
          </a:xfrm>
          <a:prstGeom prst="rect">
            <a:avLst/>
          </a:prstGeom>
          <a:noFill/>
          <a:ln>
            <a:noFill/>
          </a:ln>
        </p:spPr>
      </p:pic>
      <p:sp>
        <p:nvSpPr>
          <p:cNvPr id="261" name="Google Shape;261;p31"/>
          <p:cNvSpPr txBox="1"/>
          <p:nvPr/>
        </p:nvSpPr>
        <p:spPr>
          <a:xfrm>
            <a:off x="6404825" y="2476725"/>
            <a:ext cx="19317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lt1"/>
                </a:solidFill>
                <a:latin typeface="Lato"/>
                <a:ea typeface="Lato"/>
                <a:cs typeface="Lato"/>
                <a:sym typeface="Lato"/>
              </a:rPr>
              <a:t>Microsoft Tay (bot)</a:t>
            </a:r>
            <a:endParaRPr sz="1100">
              <a:latin typeface="Lato"/>
              <a:ea typeface="Lato"/>
              <a:cs typeface="Lato"/>
              <a:sym typeface="Lato"/>
            </a:endParaRPr>
          </a:p>
        </p:txBody>
      </p:sp>
      <p:sp>
        <p:nvSpPr>
          <p:cNvPr id="262" name="Google Shape;262;p31"/>
          <p:cNvSpPr txBox="1"/>
          <p:nvPr/>
        </p:nvSpPr>
        <p:spPr>
          <a:xfrm>
            <a:off x="1524575" y="1448025"/>
            <a:ext cx="36486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Lato"/>
                <a:ea typeface="Lato"/>
                <a:cs typeface="Lato"/>
                <a:sym typeface="Lato"/>
              </a:rPr>
              <a:t>Poisoning Attacks</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t/>
            </a:r>
            <a:endParaRPr sz="2400">
              <a:solidFill>
                <a:schemeClr val="lt1"/>
              </a:solidFill>
              <a:latin typeface="Lato"/>
              <a:ea typeface="Lato"/>
              <a:cs typeface="Lato"/>
              <a:sym typeface="Lato"/>
            </a:endParaRPr>
          </a:p>
          <a:p>
            <a:pPr indent="0" lvl="0" marL="0" rtl="0" algn="l">
              <a:spcBef>
                <a:spcPts val="0"/>
              </a:spcBef>
              <a:spcAft>
                <a:spcPts val="0"/>
              </a:spcAft>
              <a:buNone/>
            </a:pPr>
            <a:r>
              <a:rPr lang="en" sz="2400">
                <a:solidFill>
                  <a:schemeClr val="lt1"/>
                </a:solidFill>
                <a:latin typeface="Lato"/>
                <a:ea typeface="Lato"/>
                <a:cs typeface="Lato"/>
                <a:sym typeface="Lato"/>
              </a:rPr>
              <a:t>Training Data Leakage</a:t>
            </a:r>
            <a:endParaRPr sz="2400">
              <a:solidFill>
                <a:schemeClr val="lt1"/>
              </a:solidFill>
              <a:latin typeface="Lato"/>
              <a:ea typeface="Lato"/>
              <a:cs typeface="Lato"/>
              <a:sym typeface="Lato"/>
            </a:endParaRPr>
          </a:p>
        </p:txBody>
      </p:sp>
      <p:pic>
        <p:nvPicPr>
          <p:cNvPr id="263" name="Google Shape;263;p31"/>
          <p:cNvPicPr preferRelativeResize="0"/>
          <p:nvPr/>
        </p:nvPicPr>
        <p:blipFill>
          <a:blip r:embed="rId4">
            <a:alphaModFix/>
          </a:blip>
          <a:stretch>
            <a:fillRect/>
          </a:stretch>
        </p:blipFill>
        <p:spPr>
          <a:xfrm>
            <a:off x="5306325" y="3039325"/>
            <a:ext cx="3030075" cy="1704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Benjamin Etheredge</a:t>
            </a:r>
            <a:endParaRPr/>
          </a:p>
          <a:p>
            <a:pPr indent="0" lvl="0" marL="0" rtl="0" algn="l">
              <a:spcBef>
                <a:spcPts val="0"/>
              </a:spcBef>
              <a:spcAft>
                <a:spcPts val="0"/>
              </a:spcAft>
              <a:buNone/>
            </a:pPr>
            <a:r>
              <a:rPr lang="en" sz="1400"/>
              <a:t>AI/ML Enthusiast</a:t>
            </a:r>
            <a:endParaRPr sz="1400"/>
          </a:p>
          <a:p>
            <a:pPr indent="0" lvl="0" marL="0" rtl="0" algn="l">
              <a:spcBef>
                <a:spcPts val="0"/>
              </a:spcBef>
              <a:spcAft>
                <a:spcPts val="0"/>
              </a:spcAft>
              <a:buNone/>
            </a:pPr>
            <a:r>
              <a:rPr lang="en" sz="1400"/>
              <a:t>AI/ML Software Engineer</a:t>
            </a:r>
            <a:endParaRPr sz="1400"/>
          </a:p>
          <a:p>
            <a:pPr indent="0" lvl="0" marL="0" rtl="0" algn="l">
              <a:spcBef>
                <a:spcPts val="0"/>
              </a:spcBef>
              <a:spcAft>
                <a:spcPts val="0"/>
              </a:spcAft>
              <a:buNone/>
            </a:pPr>
            <a:r>
              <a:rPr lang="en" sz="1400"/>
              <a:t>Modern Technology Solutions, Inc (MTSI)</a:t>
            </a:r>
            <a:endParaRPr sz="1400"/>
          </a:p>
        </p:txBody>
      </p:sp>
      <p:sp>
        <p:nvSpPr>
          <p:cNvPr id="141" name="Google Shape;141;p14"/>
          <p:cNvSpPr txBox="1"/>
          <p:nvPr/>
        </p:nvSpPr>
        <p:spPr>
          <a:xfrm>
            <a:off x="999100" y="3692950"/>
            <a:ext cx="2501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Deploying Models and Keeping Them Deployed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a:t>
            </a:r>
            <a:r>
              <a:rPr lang="en" sz="3600"/>
              <a:t>Dependency</a:t>
            </a:r>
            <a:endParaRPr sz="3600"/>
          </a:p>
        </p:txBody>
      </p:sp>
      <p:pic>
        <p:nvPicPr>
          <p:cNvPr id="274" name="Google Shape;274;p33"/>
          <p:cNvPicPr preferRelativeResize="0"/>
          <p:nvPr/>
        </p:nvPicPr>
        <p:blipFill rotWithShape="1">
          <a:blip r:embed="rId3">
            <a:alphaModFix/>
          </a:blip>
          <a:srcRect b="0" l="0" r="0" t="0"/>
          <a:stretch/>
        </p:blipFill>
        <p:spPr>
          <a:xfrm>
            <a:off x="2161330" y="1307850"/>
            <a:ext cx="4909195" cy="3485275"/>
          </a:xfrm>
          <a:prstGeom prst="rect">
            <a:avLst/>
          </a:prstGeom>
          <a:noFill/>
          <a:ln>
            <a:noFill/>
          </a:ln>
        </p:spPr>
      </p:pic>
      <p:sp>
        <p:nvSpPr>
          <p:cNvPr id="275" name="Google Shape;275;p33"/>
          <p:cNvSpPr txBox="1"/>
          <p:nvPr/>
        </p:nvSpPr>
        <p:spPr>
          <a:xfrm>
            <a:off x="7215700" y="4891875"/>
            <a:ext cx="2042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Lato"/>
                <a:ea typeface="Lato"/>
                <a:cs typeface="Lato"/>
                <a:sym typeface="Lato"/>
              </a:rPr>
              <a:t>Benjamin Etheredge | Meme Man</a:t>
            </a:r>
            <a:endParaRPr sz="600">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Concept Drift</a:t>
            </a:r>
            <a:endParaRPr sz="3600"/>
          </a:p>
        </p:txBody>
      </p:sp>
      <p:pic>
        <p:nvPicPr>
          <p:cNvPr id="281" name="Google Shape;281;p34"/>
          <p:cNvPicPr preferRelativeResize="0"/>
          <p:nvPr/>
        </p:nvPicPr>
        <p:blipFill>
          <a:blip r:embed="rId3">
            <a:alphaModFix/>
          </a:blip>
          <a:stretch>
            <a:fillRect/>
          </a:stretch>
        </p:blipFill>
        <p:spPr>
          <a:xfrm>
            <a:off x="2141124" y="1307850"/>
            <a:ext cx="4861749" cy="3472650"/>
          </a:xfrm>
          <a:prstGeom prst="rect">
            <a:avLst/>
          </a:prstGeom>
          <a:noFill/>
          <a:ln>
            <a:noFill/>
          </a:ln>
        </p:spPr>
      </p:pic>
      <p:sp>
        <p:nvSpPr>
          <p:cNvPr id="282" name="Google Shape;282;p34"/>
          <p:cNvSpPr txBox="1"/>
          <p:nvPr/>
        </p:nvSpPr>
        <p:spPr>
          <a:xfrm>
            <a:off x="5421475" y="4738450"/>
            <a:ext cx="3618900" cy="4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u="sng">
                <a:solidFill>
                  <a:srgbClr val="FFFFFF"/>
                </a:solidFill>
                <a:hlinkClick r:id="rId4"/>
              </a:rPr>
              <a:t>https://www.flickr.com/photos/viucsr/4348115392/</a:t>
            </a:r>
            <a:endParaRPr sz="6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Ending Disclaimer:</a:t>
            </a:r>
            <a:endParaRPr sz="3600"/>
          </a:p>
          <a:p>
            <a:pPr indent="0" lvl="0" marL="0" rtl="0" algn="l">
              <a:spcBef>
                <a:spcPts val="0"/>
              </a:spcBef>
              <a:spcAft>
                <a:spcPts val="0"/>
              </a:spcAft>
              <a:buNone/>
            </a:pPr>
            <a:r>
              <a:t/>
            </a:r>
            <a:endParaRPr sz="3600"/>
          </a:p>
        </p:txBody>
      </p:sp>
      <p:pic>
        <p:nvPicPr>
          <p:cNvPr id="288" name="Google Shape;288;p35"/>
          <p:cNvPicPr preferRelativeResize="0"/>
          <p:nvPr/>
        </p:nvPicPr>
        <p:blipFill>
          <a:blip r:embed="rId3">
            <a:alphaModFix/>
          </a:blip>
          <a:stretch>
            <a:fillRect/>
          </a:stretch>
        </p:blipFill>
        <p:spPr>
          <a:xfrm>
            <a:off x="2107875" y="1918950"/>
            <a:ext cx="4689701" cy="3126474"/>
          </a:xfrm>
          <a:prstGeom prst="rect">
            <a:avLst/>
          </a:prstGeom>
          <a:noFill/>
          <a:ln>
            <a:noFill/>
          </a:ln>
        </p:spPr>
      </p:pic>
      <p:sp>
        <p:nvSpPr>
          <p:cNvPr id="289" name="Google Shape;289;p35"/>
          <p:cNvSpPr txBox="1"/>
          <p:nvPr>
            <p:ph idx="1" type="body"/>
          </p:nvPr>
        </p:nvSpPr>
        <p:spPr>
          <a:xfrm>
            <a:off x="2081975" y="1219700"/>
            <a:ext cx="4741500" cy="882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000">
                <a:latin typeface="Montserrat"/>
                <a:ea typeface="Montserrat"/>
                <a:cs typeface="Montserrat"/>
                <a:sym typeface="Montserrat"/>
              </a:rPr>
              <a:t>Hotbeds of Research</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End.</a:t>
            </a:r>
            <a:endParaRPr sz="3000"/>
          </a:p>
          <a:p>
            <a:pPr indent="0" lvl="0" marL="0" rtl="0" algn="l">
              <a:spcBef>
                <a:spcPts val="0"/>
              </a:spcBef>
              <a:spcAft>
                <a:spcPts val="0"/>
              </a:spcAft>
              <a:buNone/>
            </a:pPr>
            <a:r>
              <a:rPr lang="en" sz="3000"/>
              <a:t>Questions?</a:t>
            </a:r>
            <a:endParaRPr sz="30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Hidden Issues and Limitations of Machine Learning</a:t>
            </a:r>
            <a:endParaRPr sz="1800"/>
          </a:p>
          <a:p>
            <a:pPr indent="0" lvl="0" marL="0" rtl="0" algn="l">
              <a:spcBef>
                <a:spcPts val="0"/>
              </a:spcBef>
              <a:spcAft>
                <a:spcPts val="0"/>
              </a:spcAft>
              <a:buNone/>
            </a:pPr>
            <a:r>
              <a:rPr lang="en" sz="1200"/>
              <a:t>Bias, Opacity, Dependencies, and More!</a:t>
            </a:r>
            <a:endParaRPr sz="1200"/>
          </a:p>
          <a:p>
            <a:pPr indent="0" lvl="0" marL="0" rtl="0" algn="l">
              <a:spcBef>
                <a:spcPts val="0"/>
              </a:spcBef>
              <a:spcAft>
                <a:spcPts val="0"/>
              </a:spcAft>
              <a:buNone/>
            </a:pPr>
            <a:r>
              <a:t/>
            </a:r>
            <a:endParaRPr sz="1800"/>
          </a:p>
          <a:p>
            <a:pPr indent="0" lvl="0" marL="0" rtl="0" algn="l">
              <a:spcBef>
                <a:spcPts val="0"/>
              </a:spcBef>
              <a:spcAft>
                <a:spcPts val="0"/>
              </a:spcAft>
              <a:buNone/>
            </a:pPr>
            <a:r>
              <a:rPr lang="en" sz="1200"/>
              <a:t>Benjamin Etheredge</a:t>
            </a:r>
            <a:endParaRPr sz="1200"/>
          </a:p>
          <a:p>
            <a:pPr indent="0" lvl="0" marL="0" rtl="0" algn="l">
              <a:spcBef>
                <a:spcPts val="0"/>
              </a:spcBef>
              <a:spcAft>
                <a:spcPts val="0"/>
              </a:spcAft>
              <a:buNone/>
            </a:pPr>
            <a:r>
              <a:rPr lang="en" sz="1200"/>
              <a:t>Benjamin.Etheredge+AIAA@gmail.com</a:t>
            </a:r>
            <a:endParaRPr sz="1200"/>
          </a:p>
          <a:p>
            <a:pPr indent="0" lvl="0" marL="0" rtl="0" algn="l">
              <a:spcBef>
                <a:spcPts val="0"/>
              </a:spcBef>
              <a:spcAft>
                <a:spcPts val="0"/>
              </a:spcAft>
              <a:buNone/>
            </a:pPr>
            <a:r>
              <a:rPr lang="en" sz="1200"/>
              <a:t>AI/ML Software Engineer</a:t>
            </a:r>
            <a:endParaRPr sz="1200"/>
          </a:p>
          <a:p>
            <a:pPr indent="0" lvl="0" marL="0" rtl="0" algn="l">
              <a:spcBef>
                <a:spcPts val="0"/>
              </a:spcBef>
              <a:spcAft>
                <a:spcPts val="0"/>
              </a:spcAft>
              <a:buNone/>
            </a:pPr>
            <a:r>
              <a:rPr lang="en" sz="1200"/>
              <a:t>MTSI</a:t>
            </a:r>
            <a:endParaRPr sz="12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nvSpPr>
        <p:spPr>
          <a:xfrm>
            <a:off x="6682825" y="4884600"/>
            <a:ext cx="18057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Lato"/>
                <a:ea typeface="Lato"/>
                <a:cs typeface="Lato"/>
                <a:sym typeface="Lato"/>
              </a:rPr>
              <a:t>Mike MacKenzie </a:t>
            </a:r>
            <a:r>
              <a:rPr lang="en" sz="600">
                <a:solidFill>
                  <a:srgbClr val="FFFFFF"/>
                </a:solidFill>
                <a:latin typeface="Lato"/>
                <a:ea typeface="Lato"/>
                <a:cs typeface="Lato"/>
                <a:sym typeface="Lato"/>
              </a:rPr>
              <a:t>| Im</a:t>
            </a:r>
            <a:r>
              <a:rPr lang="en" sz="600">
                <a:solidFill>
                  <a:srgbClr val="FFFFFF"/>
                </a:solidFill>
                <a:latin typeface="Lato"/>
                <a:ea typeface="Lato"/>
                <a:cs typeface="Lato"/>
                <a:sym typeface="Lato"/>
              </a:rPr>
              <a:t>age via </a:t>
            </a:r>
            <a:r>
              <a:rPr lang="en" sz="600">
                <a:solidFill>
                  <a:srgbClr val="FFFFFF"/>
                </a:solidFill>
                <a:uFill>
                  <a:noFill/>
                </a:uFill>
                <a:latin typeface="Lato"/>
                <a:ea typeface="Lato"/>
                <a:cs typeface="Lato"/>
                <a:sym typeface="Lato"/>
                <a:hlinkClick r:id="rId3"/>
              </a:rPr>
              <a:t>www.vpnsrus.com</a:t>
            </a:r>
            <a:endParaRPr sz="600">
              <a:solidFill>
                <a:srgbClr val="FFFFFF"/>
              </a:solidFill>
              <a:latin typeface="Lato"/>
              <a:ea typeface="Lato"/>
              <a:cs typeface="Lato"/>
              <a:sym typeface="Lato"/>
            </a:endParaRPr>
          </a:p>
          <a:p>
            <a:pPr indent="0" lvl="0" marL="0" rtl="0" algn="l">
              <a:lnSpc>
                <a:spcPct val="128571"/>
              </a:lnSpc>
              <a:spcBef>
                <a:spcPts val="0"/>
              </a:spcBef>
              <a:spcAft>
                <a:spcPts val="0"/>
              </a:spcAft>
              <a:buNone/>
            </a:pPr>
            <a:r>
              <a:t/>
            </a:r>
            <a:endParaRPr sz="1050"/>
          </a:p>
          <a:p>
            <a:pPr indent="0" lvl="0" marL="0" rtl="0" algn="l">
              <a:spcBef>
                <a:spcPts val="0"/>
              </a:spcBef>
              <a:spcAft>
                <a:spcPts val="0"/>
              </a:spcAft>
              <a:buNone/>
            </a:pPr>
            <a:r>
              <a:t/>
            </a:r>
            <a:endParaRPr sz="600">
              <a:solidFill>
                <a:srgbClr val="FFFFFF"/>
              </a:solidFill>
              <a:latin typeface="Lato"/>
              <a:ea typeface="Lato"/>
              <a:cs typeface="Lato"/>
              <a:sym typeface="Lato"/>
            </a:endParaRPr>
          </a:p>
          <a:p>
            <a:pPr indent="0" lvl="0" marL="0" rtl="0" algn="l">
              <a:spcBef>
                <a:spcPts val="0"/>
              </a:spcBef>
              <a:spcAft>
                <a:spcPts val="0"/>
              </a:spcAft>
              <a:buNone/>
            </a:pPr>
            <a:r>
              <a:t/>
            </a:r>
            <a:endParaRPr sz="600">
              <a:solidFill>
                <a:srgbClr val="FFFFFF"/>
              </a:solidFill>
              <a:latin typeface="Lato"/>
              <a:ea typeface="Lato"/>
              <a:cs typeface="Lato"/>
              <a:sym typeface="Lato"/>
            </a:endParaRPr>
          </a:p>
        </p:txBody>
      </p:sp>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latin typeface="Lato"/>
                <a:ea typeface="Lato"/>
                <a:cs typeface="Lato"/>
                <a:sym typeface="Lato"/>
              </a:rPr>
              <a:t>Disclaimer: I love AI/ML</a:t>
            </a:r>
            <a:endParaRPr sz="3000"/>
          </a:p>
        </p:txBody>
      </p:sp>
      <p:pic>
        <p:nvPicPr>
          <p:cNvPr id="148" name="Google Shape;148;p15"/>
          <p:cNvPicPr preferRelativeResize="0"/>
          <p:nvPr/>
        </p:nvPicPr>
        <p:blipFill>
          <a:blip r:embed="rId4">
            <a:alphaModFix/>
          </a:blip>
          <a:stretch>
            <a:fillRect/>
          </a:stretch>
        </p:blipFill>
        <p:spPr>
          <a:xfrm>
            <a:off x="2411862" y="1076350"/>
            <a:ext cx="4810175" cy="38481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Brief Intro to AI &amp; ML</a:t>
            </a:r>
            <a:endParaRPr sz="32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AI is all about figuring out what to do when you don’t know what to do.“ -Peter Norvig</a:t>
            </a:r>
            <a:endParaRPr sz="1400"/>
          </a:p>
        </p:txBody>
      </p:sp>
      <p:pic>
        <p:nvPicPr>
          <p:cNvPr id="154" name="Google Shape;154;p16"/>
          <p:cNvPicPr preferRelativeResize="0"/>
          <p:nvPr/>
        </p:nvPicPr>
        <p:blipFill>
          <a:blip r:embed="rId3">
            <a:alphaModFix/>
          </a:blip>
          <a:stretch>
            <a:fillRect/>
          </a:stretch>
        </p:blipFill>
        <p:spPr>
          <a:xfrm>
            <a:off x="5306325" y="1445326"/>
            <a:ext cx="3692699" cy="2461774"/>
          </a:xfrm>
          <a:prstGeom prst="rect">
            <a:avLst/>
          </a:prstGeom>
          <a:noFill/>
          <a:ln>
            <a:noFill/>
          </a:ln>
        </p:spPr>
      </p:pic>
      <p:sp>
        <p:nvSpPr>
          <p:cNvPr id="155" name="Google Shape;155;p16"/>
          <p:cNvSpPr txBox="1"/>
          <p:nvPr/>
        </p:nvSpPr>
        <p:spPr>
          <a:xfrm>
            <a:off x="823850" y="4836950"/>
            <a:ext cx="7309500" cy="1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Lato"/>
                <a:ea typeface="Lato"/>
                <a:cs typeface="Lato"/>
                <a:sym typeface="Lato"/>
              </a:rPr>
              <a:t>https://images.unsplash.com/photo-1485827404703-89b55fcc595e?ixlib=rb-1.2.1&amp;ixid=eyJhcHBfaWQiOjEyMDd9&amp;auto=format&amp;fit=crop&amp;w=1350&amp;q=80</a:t>
            </a:r>
            <a:endParaRPr sz="8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Relationships</a:t>
            </a:r>
            <a:endParaRPr sz="3600"/>
          </a:p>
        </p:txBody>
      </p:sp>
      <p:pic>
        <p:nvPicPr>
          <p:cNvPr id="161" name="Google Shape;161;p17"/>
          <p:cNvPicPr preferRelativeResize="0"/>
          <p:nvPr/>
        </p:nvPicPr>
        <p:blipFill>
          <a:blip r:embed="rId3">
            <a:alphaModFix/>
          </a:blip>
          <a:stretch>
            <a:fillRect/>
          </a:stretch>
        </p:blipFill>
        <p:spPr>
          <a:xfrm>
            <a:off x="1505300" y="1307850"/>
            <a:ext cx="5831376" cy="3145301"/>
          </a:xfrm>
          <a:prstGeom prst="rect">
            <a:avLst/>
          </a:prstGeom>
          <a:noFill/>
          <a:ln>
            <a:noFill/>
          </a:ln>
        </p:spPr>
      </p:pic>
      <p:sp>
        <p:nvSpPr>
          <p:cNvPr id="162" name="Google Shape;162;p17"/>
          <p:cNvSpPr txBox="1"/>
          <p:nvPr/>
        </p:nvSpPr>
        <p:spPr>
          <a:xfrm>
            <a:off x="592050" y="4677250"/>
            <a:ext cx="59946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Times New Roman"/>
                <a:ea typeface="Times New Roman"/>
                <a:cs typeface="Times New Roman"/>
                <a:sym typeface="Times New Roman"/>
              </a:rPr>
              <a:t>https://www.aimlmarketplace.com/images/Startup-images-1/difference-between-ai-ml-dl.png</a:t>
            </a:r>
            <a:endParaRPr sz="800">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Levels of AI</a:t>
            </a:r>
            <a:endParaRPr sz="3600"/>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Artificial Narrow Intelligence (ANI)</a:t>
            </a:r>
            <a:endParaRPr sz="1800"/>
          </a:p>
          <a:p>
            <a:pPr indent="-317500" lvl="1" marL="914400" rtl="0" algn="l">
              <a:spcBef>
                <a:spcPts val="0"/>
              </a:spcBef>
              <a:spcAft>
                <a:spcPts val="0"/>
              </a:spcAft>
              <a:buSzPts val="1400"/>
              <a:buChar char="○"/>
            </a:pPr>
            <a:r>
              <a:rPr lang="en" sz="1400"/>
              <a:t>“Weak” AI</a:t>
            </a:r>
            <a:endParaRPr sz="1400"/>
          </a:p>
          <a:p>
            <a:pPr indent="-317500" lvl="1" marL="914400" rtl="0" algn="l">
              <a:spcBef>
                <a:spcPts val="0"/>
              </a:spcBef>
              <a:spcAft>
                <a:spcPts val="0"/>
              </a:spcAft>
              <a:buSzPts val="1400"/>
              <a:buChar char="○"/>
            </a:pPr>
            <a:r>
              <a:rPr lang="en" sz="1400"/>
              <a:t>“Applied” AI</a:t>
            </a:r>
            <a:endParaRPr sz="1400"/>
          </a:p>
          <a:p>
            <a:pPr indent="-317500" lvl="1" marL="914400" rtl="0" algn="l">
              <a:spcBef>
                <a:spcPts val="0"/>
              </a:spcBef>
              <a:spcAft>
                <a:spcPts val="0"/>
              </a:spcAft>
              <a:buSzPts val="1400"/>
              <a:buChar char="○"/>
            </a:pPr>
            <a:r>
              <a:rPr lang="en" sz="1400"/>
              <a:t>One Task</a:t>
            </a:r>
            <a:endParaRPr sz="1400"/>
          </a:p>
          <a:p>
            <a:pPr indent="-342900" lvl="0" marL="457200" rtl="0" algn="l">
              <a:spcBef>
                <a:spcPts val="0"/>
              </a:spcBef>
              <a:spcAft>
                <a:spcPts val="0"/>
              </a:spcAft>
              <a:buSzPts val="1800"/>
              <a:buChar char="●"/>
            </a:pPr>
            <a:r>
              <a:rPr lang="en" sz="1800"/>
              <a:t>Artificial General Intelligence (AGI)</a:t>
            </a:r>
            <a:endParaRPr sz="1800"/>
          </a:p>
          <a:p>
            <a:pPr indent="-317500" lvl="1" marL="914400" rtl="0" algn="l">
              <a:spcBef>
                <a:spcPts val="0"/>
              </a:spcBef>
              <a:spcAft>
                <a:spcPts val="0"/>
              </a:spcAft>
              <a:buSzPts val="1400"/>
              <a:buChar char="○"/>
            </a:pPr>
            <a:r>
              <a:rPr lang="en" sz="1400"/>
              <a:t>“Strong” AI</a:t>
            </a:r>
            <a:endParaRPr sz="1400"/>
          </a:p>
          <a:p>
            <a:pPr indent="-317500" lvl="1" marL="914400" rtl="0" algn="l">
              <a:spcBef>
                <a:spcPts val="0"/>
              </a:spcBef>
              <a:spcAft>
                <a:spcPts val="0"/>
              </a:spcAft>
              <a:buSzPts val="1400"/>
              <a:buChar char="○"/>
            </a:pPr>
            <a:r>
              <a:rPr lang="en" sz="1400"/>
              <a:t>“Full” AI</a:t>
            </a:r>
            <a:endParaRPr sz="1400"/>
          </a:p>
          <a:p>
            <a:pPr indent="-317500" lvl="1" marL="914400" rtl="0" algn="l">
              <a:spcBef>
                <a:spcPts val="0"/>
              </a:spcBef>
              <a:spcAft>
                <a:spcPts val="0"/>
              </a:spcAft>
              <a:buSzPts val="1400"/>
              <a:buChar char="○"/>
            </a:pPr>
            <a:r>
              <a:rPr lang="en" sz="1400"/>
              <a:t>Multiple Tasks</a:t>
            </a:r>
            <a:endParaRPr sz="1400"/>
          </a:p>
          <a:p>
            <a:pPr indent="-342900" lvl="0" marL="457200" rtl="0" algn="l">
              <a:spcBef>
                <a:spcPts val="0"/>
              </a:spcBef>
              <a:spcAft>
                <a:spcPts val="0"/>
              </a:spcAft>
              <a:buSzPts val="1800"/>
              <a:buChar char="●"/>
            </a:pPr>
            <a:r>
              <a:rPr lang="en" sz="1800"/>
              <a:t>Artificial Super Intelligence (ASI)</a:t>
            </a:r>
            <a:endParaRPr sz="1800"/>
          </a:p>
          <a:p>
            <a:pPr indent="-317500" lvl="1" marL="914400" rtl="0" algn="l">
              <a:spcBef>
                <a:spcPts val="0"/>
              </a:spcBef>
              <a:spcAft>
                <a:spcPts val="0"/>
              </a:spcAft>
              <a:buSzPts val="1400"/>
              <a:buChar char="○"/>
            </a:pPr>
            <a:r>
              <a:rPr lang="en" sz="1400"/>
              <a:t>Super Human</a:t>
            </a:r>
            <a:endParaRPr sz="1400"/>
          </a:p>
        </p:txBody>
      </p:sp>
      <p:sp>
        <p:nvSpPr>
          <p:cNvPr id="169" name="Google Shape;169;p18"/>
          <p:cNvSpPr/>
          <p:nvPr/>
        </p:nvSpPr>
        <p:spPr>
          <a:xfrm>
            <a:off x="5587550" y="3611525"/>
            <a:ext cx="2057400" cy="645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Hollywood</a:t>
            </a:r>
            <a:r>
              <a:rPr lang="en"/>
              <a:t> is here</a:t>
            </a:r>
            <a:endParaRPr/>
          </a:p>
        </p:txBody>
      </p:sp>
      <p:sp>
        <p:nvSpPr>
          <p:cNvPr id="170" name="Google Shape;170;p18"/>
          <p:cNvSpPr/>
          <p:nvPr/>
        </p:nvSpPr>
        <p:spPr>
          <a:xfrm>
            <a:off x="5587550" y="1472763"/>
            <a:ext cx="2057400" cy="645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Technology is here</a:t>
            </a:r>
            <a:endParaRPr/>
          </a:p>
        </p:txBody>
      </p:sp>
      <p:sp>
        <p:nvSpPr>
          <p:cNvPr id="171" name="Google Shape;171;p18"/>
          <p:cNvSpPr/>
          <p:nvPr/>
        </p:nvSpPr>
        <p:spPr>
          <a:xfrm>
            <a:off x="5587550" y="2571750"/>
            <a:ext cx="2057400" cy="645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 want to go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Reaching the next level of Artificial General Intelligence </a:t>
            </a:r>
            <a:endParaRPr sz="3400"/>
          </a:p>
        </p:txBody>
      </p:sp>
      <p:pic>
        <p:nvPicPr>
          <p:cNvPr id="177" name="Google Shape;177;p19"/>
          <p:cNvPicPr preferRelativeResize="0"/>
          <p:nvPr/>
        </p:nvPicPr>
        <p:blipFill>
          <a:blip r:embed="rId3">
            <a:alphaModFix/>
          </a:blip>
          <a:stretch>
            <a:fillRect/>
          </a:stretch>
        </p:blipFill>
        <p:spPr>
          <a:xfrm>
            <a:off x="579551" y="1987621"/>
            <a:ext cx="2439675" cy="1372300"/>
          </a:xfrm>
          <a:prstGeom prst="rect">
            <a:avLst/>
          </a:prstGeom>
          <a:noFill/>
          <a:ln>
            <a:noFill/>
          </a:ln>
        </p:spPr>
      </p:pic>
      <p:pic>
        <p:nvPicPr>
          <p:cNvPr id="178" name="Google Shape;178;p19"/>
          <p:cNvPicPr preferRelativeResize="0"/>
          <p:nvPr/>
        </p:nvPicPr>
        <p:blipFill>
          <a:blip r:embed="rId4">
            <a:alphaModFix/>
          </a:blip>
          <a:stretch>
            <a:fillRect/>
          </a:stretch>
        </p:blipFill>
        <p:spPr>
          <a:xfrm>
            <a:off x="6566958" y="1987624"/>
            <a:ext cx="2257493" cy="1268350"/>
          </a:xfrm>
          <a:prstGeom prst="rect">
            <a:avLst/>
          </a:prstGeom>
          <a:noFill/>
          <a:ln>
            <a:noFill/>
          </a:ln>
        </p:spPr>
      </p:pic>
      <p:pic>
        <p:nvPicPr>
          <p:cNvPr id="179" name="Google Shape;179;p19"/>
          <p:cNvPicPr preferRelativeResize="0"/>
          <p:nvPr/>
        </p:nvPicPr>
        <p:blipFill>
          <a:blip r:embed="rId5">
            <a:alphaModFix/>
          </a:blip>
          <a:stretch>
            <a:fillRect/>
          </a:stretch>
        </p:blipFill>
        <p:spPr>
          <a:xfrm>
            <a:off x="3384900" y="2094400"/>
            <a:ext cx="2761249" cy="2669575"/>
          </a:xfrm>
          <a:prstGeom prst="rect">
            <a:avLst/>
          </a:prstGeom>
          <a:noFill/>
          <a:ln>
            <a:noFill/>
          </a:ln>
        </p:spPr>
      </p:pic>
      <p:sp>
        <p:nvSpPr>
          <p:cNvPr id="180" name="Google Shape;180;p19"/>
          <p:cNvSpPr txBox="1"/>
          <p:nvPr/>
        </p:nvSpPr>
        <p:spPr>
          <a:xfrm>
            <a:off x="3237825" y="4699450"/>
            <a:ext cx="3389400" cy="3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Lato"/>
                <a:ea typeface="Lato"/>
                <a:cs typeface="Lato"/>
                <a:sym typeface="Lato"/>
              </a:rPr>
              <a:t>By Megajuice - Own work, CC0, https://commons.wikimedia.org/w/index.php?curid=57895741</a:t>
            </a:r>
            <a:endParaRPr sz="600">
              <a:solidFill>
                <a:srgbClr val="FFFFFF"/>
              </a:solidFill>
              <a:latin typeface="Lato"/>
              <a:ea typeface="Lato"/>
              <a:cs typeface="Lato"/>
              <a:sym typeface="Lato"/>
            </a:endParaRPr>
          </a:p>
        </p:txBody>
      </p:sp>
      <p:sp>
        <p:nvSpPr>
          <p:cNvPr id="181" name="Google Shape;181;p19"/>
          <p:cNvSpPr txBox="1"/>
          <p:nvPr/>
        </p:nvSpPr>
        <p:spPr>
          <a:xfrm>
            <a:off x="3840975" y="1739175"/>
            <a:ext cx="21831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Reinforcement Learning</a:t>
            </a:r>
            <a:endParaRPr b="1">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823850" y="2053000"/>
            <a:ext cx="47562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Getting to ML Specifically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idx="1" type="body"/>
          </p:nvPr>
        </p:nvSpPr>
        <p:spPr>
          <a:xfrm>
            <a:off x="6423825" y="4884300"/>
            <a:ext cx="1924200" cy="25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00"/>
              <a:t>Benjamin Etheredge | Meme G</a:t>
            </a:r>
            <a:r>
              <a:rPr lang="en" sz="600"/>
              <a:t>enerator</a:t>
            </a:r>
            <a:endParaRPr sz="600"/>
          </a:p>
        </p:txBody>
      </p:sp>
      <p:pic>
        <p:nvPicPr>
          <p:cNvPr id="192" name="Google Shape;192;p21"/>
          <p:cNvPicPr preferRelativeResize="0"/>
          <p:nvPr/>
        </p:nvPicPr>
        <p:blipFill>
          <a:blip r:embed="rId3">
            <a:alphaModFix/>
          </a:blip>
          <a:stretch>
            <a:fillRect/>
          </a:stretch>
        </p:blipFill>
        <p:spPr>
          <a:xfrm>
            <a:off x="2349987" y="0"/>
            <a:ext cx="386147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